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30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2/17/2018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b="1" dirty="0">
                <a:effectLst/>
              </a:rPr>
              <a:t>EFEE involvement for individual and </a:t>
            </a:r>
            <a:r>
              <a:rPr lang="en-GB" sz="6000" b="1">
                <a:effectLst/>
              </a:rPr>
              <a:t>corperate</a:t>
            </a:r>
            <a:r>
              <a:rPr lang="en-GB" sz="6000" b="1" dirty="0">
                <a:effectLst/>
              </a:rPr>
              <a:t> members</a:t>
            </a:r>
            <a:endParaRPr lang="da-DK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Election of individual and cooperate delegates with voting rights</a:t>
            </a:r>
            <a:r>
              <a:rPr lang="da-DK" dirty="0"/>
              <a:t> </a:t>
            </a:r>
            <a:r>
              <a:rPr lang="en-GB" dirty="0"/>
              <a:t>. 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178" b="46729"/>
          <a:stretch>
            <a:fillRect/>
          </a:stretch>
        </p:blipFill>
        <p:spPr bwMode="auto">
          <a:xfrm>
            <a:off x="179512" y="188640"/>
            <a:ext cx="73018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5644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Benefits for the 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98" y="1600200"/>
            <a:ext cx="7777102" cy="456510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200" dirty="0"/>
              <a:t>Influence on EFEE policies regarding explosives usage in Europe.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200" dirty="0"/>
              <a:t>First hand information and reports of developments in other countries and the sector as a general.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200" dirty="0"/>
              <a:t>Direct influence on EFEE input into the EU </a:t>
            </a:r>
            <a:r>
              <a:rPr lang="en-US" sz="2200" dirty="0" err="1"/>
              <a:t>regulatoratory</a:t>
            </a:r>
            <a:r>
              <a:rPr lang="en-US" sz="2200" dirty="0"/>
              <a:t> authorities.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200" dirty="0"/>
              <a:t>Be part of great network in the explosive sector with professionals from a wide range of countries and backgrounds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200" dirty="0"/>
              <a:t>Travel the European map of blasting; the EFEE meetings are hosted by National </a:t>
            </a:r>
            <a:r>
              <a:rPr lang="en-US" sz="2200" dirty="0" err="1"/>
              <a:t>Organisation</a:t>
            </a:r>
            <a:r>
              <a:rPr lang="en-US" sz="2200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916" y="6453336"/>
            <a:ext cx="4920947" cy="196131"/>
          </a:xfrm>
        </p:spPr>
        <p:txBody>
          <a:bodyPr/>
          <a:lstStyle/>
          <a:p>
            <a:r>
              <a:rPr lang="en-GB" b="1" dirty="0"/>
              <a:t>EFEE involvement for individual and cooperate members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178" b="46729"/>
          <a:stretch>
            <a:fillRect/>
          </a:stretch>
        </p:blipFill>
        <p:spPr bwMode="auto">
          <a:xfrm>
            <a:off x="179512" y="188640"/>
            <a:ext cx="73018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075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Looking forward to see you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916" y="6453336"/>
            <a:ext cx="4920947" cy="196131"/>
          </a:xfrm>
        </p:spPr>
        <p:txBody>
          <a:bodyPr/>
          <a:lstStyle/>
          <a:p>
            <a:r>
              <a:rPr lang="en-GB" b="1" dirty="0"/>
              <a:t>EFEE involvement for individual and cooperate members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178" b="46729"/>
          <a:stretch>
            <a:fillRect/>
          </a:stretch>
        </p:blipFill>
        <p:spPr bwMode="auto">
          <a:xfrm>
            <a:off x="179512" y="188640"/>
            <a:ext cx="73018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jfg\Desktop\EFEE Board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3568" y="1700807"/>
            <a:ext cx="7903757" cy="444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372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004048" y="2708920"/>
            <a:ext cx="3600400" cy="3276271"/>
          </a:xfrm>
          <a:prstGeom prst="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9" name="Straight Connector 18"/>
          <p:cNvCxnSpPr/>
          <p:nvPr/>
        </p:nvCxnSpPr>
        <p:spPr>
          <a:xfrm>
            <a:off x="3179427" y="1864329"/>
            <a:ext cx="0" cy="50405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and voting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916" y="6453336"/>
            <a:ext cx="4920947" cy="196131"/>
          </a:xfrm>
        </p:spPr>
        <p:txBody>
          <a:bodyPr/>
          <a:lstStyle/>
          <a:p>
            <a:r>
              <a:rPr lang="en-GB" b="1" dirty="0"/>
              <a:t>EFEE involvement for individual and cooperate members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59099" y="1695052"/>
            <a:ext cx="2840657" cy="338554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C000"/>
                </a:solidFill>
                <a:latin typeface="Arial Black" panose="020B0A04020102020204" pitchFamily="34" charset="0"/>
              </a:rPr>
              <a:t>General Assembly </a:t>
            </a:r>
            <a:endParaRPr lang="en-US" sz="1600" dirty="0">
              <a:solidFill>
                <a:srgbClr val="FFC000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179427" y="3088465"/>
            <a:ext cx="0" cy="100811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79427" y="4905071"/>
            <a:ext cx="0" cy="50405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588046" y="3513596"/>
            <a:ext cx="1591381" cy="0"/>
          </a:xfrm>
          <a:prstGeom prst="line">
            <a:avLst/>
          </a:prstGeom>
          <a:ln w="571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63688" y="2242079"/>
            <a:ext cx="2831479" cy="846386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C000"/>
                </a:solidFill>
                <a:latin typeface="Arial Black" panose="020B0A04020102020204" pitchFamily="34" charset="0"/>
              </a:rPr>
              <a:t>Council</a:t>
            </a:r>
          </a:p>
          <a:p>
            <a:r>
              <a:rPr lang="en-US" sz="1100" dirty="0">
                <a:solidFill>
                  <a:srgbClr val="FFC000"/>
                </a:solidFill>
                <a:latin typeface="Arial Black" panose="020B0A04020102020204" pitchFamily="34" charset="0"/>
              </a:rPr>
              <a:t>National associations delegates</a:t>
            </a:r>
          </a:p>
          <a:p>
            <a:r>
              <a:rPr lang="en-US" sz="1100" dirty="0">
                <a:solidFill>
                  <a:srgbClr val="FFC000"/>
                </a:solidFill>
                <a:latin typeface="Arial Black" panose="020B0A04020102020204" pitchFamily="34" charset="0"/>
              </a:rPr>
              <a:t>Corporate members - 4 delegates</a:t>
            </a:r>
          </a:p>
          <a:p>
            <a:r>
              <a:rPr lang="en-US" sz="1100" dirty="0">
                <a:solidFill>
                  <a:srgbClr val="FFC000"/>
                </a:solidFill>
                <a:latin typeface="Arial Black" panose="020B0A04020102020204" pitchFamily="34" charset="0"/>
              </a:rPr>
              <a:t>Individual members - 2 delegates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63688" y="3880553"/>
            <a:ext cx="2831479" cy="118494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C000"/>
                </a:solidFill>
                <a:latin typeface="Arial Black" panose="020B0A04020102020204" pitchFamily="34" charset="0"/>
              </a:rPr>
              <a:t>Board</a:t>
            </a:r>
          </a:p>
          <a:p>
            <a:r>
              <a:rPr lang="en-US" sz="1100" dirty="0">
                <a:solidFill>
                  <a:srgbClr val="FFC000"/>
                </a:solidFill>
                <a:latin typeface="Arial Black" panose="020B0A04020102020204" pitchFamily="34" charset="0"/>
              </a:rPr>
              <a:t>President</a:t>
            </a:r>
          </a:p>
          <a:p>
            <a:r>
              <a:rPr lang="en-US" sz="1100" dirty="0">
                <a:solidFill>
                  <a:srgbClr val="FFC000"/>
                </a:solidFill>
                <a:latin typeface="Arial Black" panose="020B0A04020102020204" pitchFamily="34" charset="0"/>
              </a:rPr>
              <a:t>Vice President</a:t>
            </a:r>
          </a:p>
          <a:p>
            <a:r>
              <a:rPr lang="en-US" sz="1100" dirty="0">
                <a:solidFill>
                  <a:srgbClr val="FFC000"/>
                </a:solidFill>
                <a:latin typeface="Arial Black" panose="020B0A04020102020204" pitchFamily="34" charset="0"/>
              </a:rPr>
              <a:t>Immediate Past President</a:t>
            </a:r>
          </a:p>
          <a:p>
            <a:r>
              <a:rPr lang="en-US" sz="1100" dirty="0">
                <a:solidFill>
                  <a:srgbClr val="FFC000"/>
                </a:solidFill>
                <a:latin typeface="Arial Black" panose="020B0A04020102020204" pitchFamily="34" charset="0"/>
              </a:rPr>
              <a:t>Treasurer</a:t>
            </a:r>
          </a:p>
          <a:p>
            <a:r>
              <a:rPr lang="en-US" sz="1100" dirty="0">
                <a:solidFill>
                  <a:srgbClr val="FFC000"/>
                </a:solidFill>
                <a:latin typeface="Arial Black" panose="020B0A04020102020204" pitchFamily="34" charset="0"/>
              </a:rPr>
              <a:t>Board members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59099" y="5308083"/>
            <a:ext cx="2840657" cy="677108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C000"/>
                </a:solidFill>
                <a:latin typeface="Arial Black" panose="020B0A04020102020204" pitchFamily="34" charset="0"/>
              </a:rPr>
              <a:t>Committees</a:t>
            </a:r>
          </a:p>
          <a:p>
            <a:r>
              <a:rPr lang="en-US" sz="1100" dirty="0">
                <a:solidFill>
                  <a:srgbClr val="FFC000"/>
                </a:solidFill>
                <a:latin typeface="Arial Black" panose="020B0A04020102020204" pitchFamily="34" charset="0"/>
              </a:rPr>
              <a:t>Chairman</a:t>
            </a:r>
          </a:p>
          <a:p>
            <a:r>
              <a:rPr lang="en-US" sz="1100" dirty="0">
                <a:solidFill>
                  <a:srgbClr val="FFC000"/>
                </a:solidFill>
                <a:latin typeface="Arial Black" panose="020B0A04020102020204" pitchFamily="34" charset="0"/>
              </a:rPr>
              <a:t>committee members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5905" y="3251986"/>
            <a:ext cx="1764282" cy="52322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C000"/>
                </a:solidFill>
                <a:latin typeface="Arial Black" panose="020B0A04020102020204" pitchFamily="34" charset="0"/>
              </a:rPr>
              <a:t>Secretariat</a:t>
            </a:r>
          </a:p>
          <a:p>
            <a:r>
              <a:rPr lang="en-US" sz="1100" dirty="0">
                <a:solidFill>
                  <a:srgbClr val="FFC000"/>
                </a:solidFill>
                <a:latin typeface="Arial Black" panose="020B0A04020102020204" pitchFamily="34" charset="0"/>
              </a:rPr>
              <a:t>Secretary General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76256" y="2924944"/>
            <a:ext cx="155450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  <a:latin typeface="Arial Black" panose="020B0A04020102020204" pitchFamily="34" charset="0"/>
              </a:rPr>
              <a:t>Constitution Committee</a:t>
            </a:r>
          </a:p>
        </p:txBody>
      </p:sp>
      <p:cxnSp>
        <p:nvCxnSpPr>
          <p:cNvPr id="27" name="Straight Connector 26"/>
          <p:cNvCxnSpPr>
            <a:stCxn id="17" idx="3"/>
          </p:cNvCxnSpPr>
          <p:nvPr/>
        </p:nvCxnSpPr>
        <p:spPr>
          <a:xfrm flipV="1">
            <a:off x="4599756" y="5637087"/>
            <a:ext cx="404291" cy="0"/>
          </a:xfrm>
          <a:prstGeom prst="line">
            <a:avLst/>
          </a:prstGeom>
          <a:ln w="2857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207047" y="2924944"/>
            <a:ext cx="155450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  <a:latin typeface="Arial Black" panose="020B0A04020102020204" pitchFamily="34" charset="0"/>
              </a:rPr>
              <a:t>Newsletter Committee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07047" y="3539963"/>
            <a:ext cx="155450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  <a:latin typeface="Arial Black" panose="020B0A04020102020204" pitchFamily="34" charset="0"/>
              </a:rPr>
              <a:t>Environmental Committee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76257" y="3540238"/>
            <a:ext cx="155450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  <a:latin typeface="Arial Black" panose="020B0A04020102020204" pitchFamily="34" charset="0"/>
              </a:rPr>
              <a:t>Conference Committee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07048" y="4148530"/>
            <a:ext cx="155450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  <a:latin typeface="Arial Black" panose="020B0A04020102020204" pitchFamily="34" charset="0"/>
              </a:rPr>
              <a:t>EU Directives Committee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85360" y="4149080"/>
            <a:ext cx="155450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  <a:latin typeface="Arial Black" panose="020B0A04020102020204" pitchFamily="34" charset="0"/>
              </a:rPr>
              <a:t>Marketing &amp; Membership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207047" y="4796326"/>
            <a:ext cx="155450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  <a:latin typeface="Arial Black" panose="020B0A04020102020204" pitchFamily="34" charset="0"/>
              </a:rPr>
              <a:t>Election Committee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76257" y="4797152"/>
            <a:ext cx="155450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  <a:latin typeface="Arial Black" panose="020B0A04020102020204" pitchFamily="34" charset="0"/>
              </a:rPr>
              <a:t>Shotfiring Committee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177729" y="5456257"/>
            <a:ext cx="3253037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  <a:latin typeface="Arial Black" panose="020B0A04020102020204" pitchFamily="34" charset="0"/>
              </a:rPr>
              <a:t>Finance and Audit Committee</a:t>
            </a:r>
          </a:p>
        </p:txBody>
      </p:sp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178" b="46729"/>
          <a:stretch>
            <a:fillRect/>
          </a:stretch>
        </p:blipFill>
        <p:spPr bwMode="auto">
          <a:xfrm>
            <a:off x="179512" y="188640"/>
            <a:ext cx="73018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141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8" grpId="0" animBg="1"/>
      <p:bldP spid="13" grpId="0" animBg="1"/>
      <p:bldP spid="15" grpId="0" animBg="1"/>
      <p:bldP spid="17" grpId="0" animBg="1"/>
      <p:bldP spid="14" grpId="0" animBg="1"/>
      <p:bldP spid="26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5000" dirty="0"/>
              <a:t>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98" y="1628800"/>
            <a:ext cx="7777102" cy="4741987"/>
          </a:xfrm>
        </p:spPr>
        <p:txBody>
          <a:bodyPr>
            <a:normAutofit/>
          </a:bodyPr>
          <a:lstStyle/>
          <a:p>
            <a:r>
              <a:rPr lang="en-US" sz="2200" dirty="0"/>
              <a:t>European Federation of Explosive Engineers</a:t>
            </a:r>
          </a:p>
          <a:p>
            <a:r>
              <a:rPr lang="en-US" sz="2200" dirty="0"/>
              <a:t>Founded in 1988</a:t>
            </a:r>
          </a:p>
          <a:p>
            <a:r>
              <a:rPr lang="en-US" sz="2200" dirty="0"/>
              <a:t>25 National Members from 24 Countries</a:t>
            </a:r>
          </a:p>
          <a:p>
            <a:r>
              <a:rPr lang="en-US" sz="2200" dirty="0"/>
              <a:t>International Coverage through National Members estimated to reach 80,000 </a:t>
            </a:r>
            <a:r>
              <a:rPr lang="en-US" sz="2200" dirty="0" err="1"/>
              <a:t>Shotfirers</a:t>
            </a:r>
            <a:endParaRPr lang="en-US" sz="2200" dirty="0"/>
          </a:p>
          <a:p>
            <a:r>
              <a:rPr lang="en-US" sz="2200" dirty="0"/>
              <a:t>Provides a European Forum for professionals </a:t>
            </a:r>
          </a:p>
          <a:p>
            <a:r>
              <a:rPr lang="en-US" sz="2200" dirty="0"/>
              <a:t>Supporting research and education</a:t>
            </a:r>
          </a:p>
          <a:p>
            <a:r>
              <a:rPr lang="en-US" sz="2200" dirty="0"/>
              <a:t>Cooperation with ISEE, FEEM, SAFEX, EDA, EU and other bodies</a:t>
            </a:r>
          </a:p>
          <a:p>
            <a:r>
              <a:rPr lang="en-US" sz="2200" dirty="0"/>
              <a:t>EFEE World conference on Explosives and Blasting</a:t>
            </a:r>
          </a:p>
          <a:p>
            <a:r>
              <a:rPr lang="en-US" sz="2200" dirty="0"/>
              <a:t>Newsletter, sent out 3 or more  times a year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916" y="6453336"/>
            <a:ext cx="4920947" cy="196131"/>
          </a:xfrm>
        </p:spPr>
        <p:txBody>
          <a:bodyPr/>
          <a:lstStyle/>
          <a:p>
            <a:r>
              <a:rPr lang="en-GB" b="1" dirty="0"/>
              <a:t>EFEE involvement for individual and cooperate members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178" b="46729"/>
          <a:stretch>
            <a:fillRect/>
          </a:stretch>
        </p:blipFill>
        <p:spPr bwMode="auto">
          <a:xfrm>
            <a:off x="179512" y="188640"/>
            <a:ext cx="73018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55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5000" dirty="0" err="1"/>
              <a:t>Primary</a:t>
            </a:r>
            <a:r>
              <a:rPr lang="da-DK" sz="5000" dirty="0"/>
              <a:t> </a:t>
            </a:r>
            <a:r>
              <a:rPr lang="da-DK" sz="5000" dirty="0" err="1"/>
              <a:t>objective</a:t>
            </a:r>
            <a:r>
              <a:rPr lang="da-DK" sz="5000" dirty="0"/>
              <a:t> of EFEE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98" y="1600200"/>
            <a:ext cx="777710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i="1" dirty="0"/>
              <a:t>The primary objectives of EFEE is the development of good practise, harmonisation of rules and regulations in Europe for the use of explosives in the civil sector. </a:t>
            </a:r>
          </a:p>
          <a:p>
            <a:pPr marL="0" indent="0">
              <a:buNone/>
            </a:pPr>
            <a:r>
              <a:rPr lang="en-GB" sz="3000" i="1" dirty="0"/>
              <a:t>The training of staff and labour is of utmost importance with a focus on the required qualifications and training programmes of the </a:t>
            </a:r>
            <a:r>
              <a:rPr lang="en-GB" sz="3000" i="1" dirty="0" err="1"/>
              <a:t>shortfirer</a:t>
            </a:r>
            <a:r>
              <a:rPr lang="en-GB" sz="3000" i="1" dirty="0"/>
              <a:t>. </a:t>
            </a:r>
            <a:endParaRPr lang="en-US" sz="30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916" y="6453336"/>
            <a:ext cx="4920947" cy="196131"/>
          </a:xfrm>
        </p:spPr>
        <p:txBody>
          <a:bodyPr/>
          <a:lstStyle/>
          <a:p>
            <a:r>
              <a:rPr lang="en-GB" b="1" dirty="0"/>
              <a:t>EFEE involvement for individual and cooperate members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178" b="46729"/>
          <a:stretch>
            <a:fillRect/>
          </a:stretch>
        </p:blipFill>
        <p:spPr bwMode="auto">
          <a:xfrm>
            <a:off x="179512" y="188640"/>
            <a:ext cx="73018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165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5000" dirty="0" err="1"/>
              <a:t>Other</a:t>
            </a:r>
            <a:r>
              <a:rPr lang="da-DK" sz="5000" dirty="0"/>
              <a:t> </a:t>
            </a:r>
            <a:r>
              <a:rPr lang="da-DK" sz="5000" dirty="0" err="1"/>
              <a:t>objective</a:t>
            </a:r>
            <a:r>
              <a:rPr lang="da-DK" sz="5000" dirty="0"/>
              <a:t> </a:t>
            </a:r>
            <a:r>
              <a:rPr lang="da-DK" sz="5000" dirty="0" err="1"/>
              <a:t>include</a:t>
            </a:r>
            <a:endParaRPr lang="da-DK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98" y="1600200"/>
            <a:ext cx="7777102" cy="4565104"/>
          </a:xfrm>
        </p:spPr>
        <p:txBody>
          <a:bodyPr>
            <a:normAutofit/>
          </a:bodyPr>
          <a:lstStyle/>
          <a:p>
            <a:r>
              <a:rPr lang="en-US" sz="2200" dirty="0"/>
              <a:t>Promotion of safety, health, environment and security in the field of explosives</a:t>
            </a:r>
          </a:p>
          <a:p>
            <a:r>
              <a:rPr lang="en-US" sz="2200" dirty="0"/>
              <a:t>Promotion, </a:t>
            </a:r>
            <a:r>
              <a:rPr lang="en-US" sz="2200" dirty="0" err="1"/>
              <a:t>standardisation</a:t>
            </a:r>
            <a:r>
              <a:rPr lang="en-US" sz="2200" dirty="0"/>
              <a:t> and </a:t>
            </a:r>
            <a:r>
              <a:rPr lang="en-US" sz="2200" dirty="0" err="1"/>
              <a:t>harmonisation</a:t>
            </a:r>
            <a:r>
              <a:rPr lang="en-US" sz="2200" dirty="0"/>
              <a:t> of explosives training in Europe</a:t>
            </a:r>
          </a:p>
          <a:p>
            <a:r>
              <a:rPr lang="en-US" sz="2200" dirty="0"/>
              <a:t>Promotion of explosives technology in all fields related to this technology</a:t>
            </a:r>
          </a:p>
          <a:p>
            <a:r>
              <a:rPr lang="en-US" sz="2200" dirty="0"/>
              <a:t>The fostering of the image of the profession as well as good relations and cooperation with related associations</a:t>
            </a:r>
          </a:p>
          <a:p>
            <a:r>
              <a:rPr lang="en-US" sz="2200" dirty="0"/>
              <a:t>Collaboration on the development of laws and regulations within the EFEE field of activities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916" y="6453336"/>
            <a:ext cx="4920947" cy="196131"/>
          </a:xfrm>
        </p:spPr>
        <p:txBody>
          <a:bodyPr/>
          <a:lstStyle/>
          <a:p>
            <a:r>
              <a:rPr lang="en-GB" b="1" dirty="0"/>
              <a:t>EFEE involvement for individual and cooperate members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178" b="46729"/>
          <a:stretch>
            <a:fillRect/>
          </a:stretch>
        </p:blipFill>
        <p:spPr bwMode="auto">
          <a:xfrm>
            <a:off x="179512" y="188640"/>
            <a:ext cx="73018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50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EU listens to EFEE</a:t>
            </a:r>
            <a:endParaRPr lang="da-DK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98" y="1600200"/>
            <a:ext cx="7777102" cy="4525963"/>
          </a:xfrm>
        </p:spPr>
        <p:txBody>
          <a:bodyPr>
            <a:normAutofit/>
          </a:bodyPr>
          <a:lstStyle/>
          <a:p>
            <a:r>
              <a:rPr lang="en-US" sz="2200" dirty="0"/>
              <a:t>Active cooperation with EU working bodies e.g. meetings of explosives working group and meetings of Notified bodies for explosives.</a:t>
            </a:r>
          </a:p>
          <a:p>
            <a:endParaRPr lang="en-US" sz="2200" dirty="0"/>
          </a:p>
          <a:p>
            <a:r>
              <a:rPr lang="en-US" sz="2200" dirty="0"/>
              <a:t>Transfer the response from EFEE members to the EU working bodies on how the new directives and regulations are operated and used.</a:t>
            </a:r>
          </a:p>
          <a:p>
            <a:endParaRPr lang="en-US" sz="2200" dirty="0"/>
          </a:p>
          <a:p>
            <a:r>
              <a:rPr lang="en-US" sz="2200" dirty="0"/>
              <a:t>Gather, communicate and advocate the initiatives, ideas and goals coming from EFEE members to EU working bodies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916" y="6453336"/>
            <a:ext cx="4920947" cy="196131"/>
          </a:xfrm>
        </p:spPr>
        <p:txBody>
          <a:bodyPr/>
          <a:lstStyle/>
          <a:p>
            <a:r>
              <a:rPr lang="en-GB" b="1" dirty="0"/>
              <a:t>EFEE involvement for individual and cooperate members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178" b="46729"/>
          <a:stretch>
            <a:fillRect/>
          </a:stretch>
        </p:blipFill>
        <p:spPr bwMode="auto">
          <a:xfrm>
            <a:off x="179512" y="188640"/>
            <a:ext cx="73018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43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The development of EFEE</a:t>
            </a:r>
            <a:endParaRPr lang="da-DK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98" y="1600200"/>
            <a:ext cx="7777102" cy="45259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200" dirty="0"/>
              <a:t>National Members have an automatic right to nominate one voting member per country.</a:t>
            </a:r>
          </a:p>
          <a:p>
            <a:pPr marL="457200" indent="-457200">
              <a:buFont typeface="+mj-lt"/>
              <a:buAutoNum type="alphaLcParenR"/>
            </a:pPr>
            <a:endParaRPr lang="en-US" sz="2200" dirty="0"/>
          </a:p>
          <a:p>
            <a:pPr marL="457200" indent="-457200">
              <a:buFont typeface="+mj-lt"/>
              <a:buAutoNum type="alphaLcParenR"/>
            </a:pPr>
            <a:r>
              <a:rPr lang="en-US" sz="2200" dirty="0"/>
              <a:t>There is now the </a:t>
            </a:r>
            <a:r>
              <a:rPr lang="en-US" sz="2200" dirty="0" err="1"/>
              <a:t>oportunity</a:t>
            </a:r>
            <a:r>
              <a:rPr lang="en-US" sz="2200" dirty="0"/>
              <a:t> for Corporate (or Company) Members to elect up to 4 voting </a:t>
            </a:r>
            <a:r>
              <a:rPr lang="en-US" sz="2200" dirty="0" err="1"/>
              <a:t>representives</a:t>
            </a:r>
            <a:r>
              <a:rPr lang="en-US" sz="2200" dirty="0"/>
              <a:t> from amongst themselves.</a:t>
            </a:r>
          </a:p>
          <a:p>
            <a:pPr marL="457200" indent="-457200">
              <a:buFont typeface="+mj-lt"/>
              <a:buAutoNum type="alphaLcParenR"/>
            </a:pPr>
            <a:endParaRPr lang="en-US" sz="2200" dirty="0"/>
          </a:p>
          <a:p>
            <a:pPr marL="457200" indent="-457200">
              <a:buFont typeface="+mj-lt"/>
              <a:buAutoNum type="alphaLcParenR"/>
            </a:pPr>
            <a:r>
              <a:rPr lang="en-US" sz="2200" dirty="0"/>
              <a:t>Individual Members can elect up to 2 voting </a:t>
            </a:r>
            <a:r>
              <a:rPr lang="en-US" sz="2200" dirty="0" err="1"/>
              <a:t>representives</a:t>
            </a:r>
            <a:r>
              <a:rPr lang="en-US" sz="2200" dirty="0"/>
              <a:t>.</a:t>
            </a:r>
          </a:p>
          <a:p>
            <a:pPr marL="457200" indent="-457200">
              <a:buFont typeface="+mj-lt"/>
              <a:buAutoNum type="alphaLcParenR"/>
            </a:pPr>
            <a:endParaRPr lang="en-US" sz="2200" dirty="0"/>
          </a:p>
          <a:p>
            <a:pPr marL="457200" indent="-457200">
              <a:buFont typeface="+mj-lt"/>
              <a:buAutoNum type="alphaLcParenR"/>
            </a:pPr>
            <a:r>
              <a:rPr lang="en-US" sz="2200" b="1" dirty="0"/>
              <a:t>All members </a:t>
            </a:r>
            <a:r>
              <a:rPr lang="en-US" sz="2200" dirty="0"/>
              <a:t>of Council are eligible to stand as Board Members and ultimately as President of EFEE.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916" y="6453336"/>
            <a:ext cx="4920947" cy="196131"/>
          </a:xfrm>
        </p:spPr>
        <p:txBody>
          <a:bodyPr/>
          <a:lstStyle/>
          <a:p>
            <a:r>
              <a:rPr lang="en-GB" b="1" dirty="0"/>
              <a:t>EFEE involvement for individual and cooperate members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178" b="46729"/>
          <a:stretch>
            <a:fillRect/>
          </a:stretch>
        </p:blipFill>
        <p:spPr bwMode="auto">
          <a:xfrm>
            <a:off x="179512" y="188640"/>
            <a:ext cx="73018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70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5000" dirty="0" err="1"/>
              <a:t>Come</a:t>
            </a:r>
            <a:r>
              <a:rPr lang="da-DK" sz="5000" dirty="0"/>
              <a:t> and </a:t>
            </a:r>
            <a:r>
              <a:rPr lang="da-DK" sz="5000" dirty="0" err="1"/>
              <a:t>make</a:t>
            </a:r>
            <a:r>
              <a:rPr lang="da-DK" sz="5000" dirty="0"/>
              <a:t> a 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98" y="1844824"/>
            <a:ext cx="7777102" cy="4320480"/>
          </a:xfrm>
        </p:spPr>
        <p:txBody>
          <a:bodyPr>
            <a:normAutofit/>
          </a:bodyPr>
          <a:lstStyle/>
          <a:p>
            <a:r>
              <a:rPr lang="en-US" sz="2200" dirty="0"/>
              <a:t>EFEE represents you, most of the national nominated representatives are working for explosive companies, but you should be thinking about the benefits of being a council member.</a:t>
            </a:r>
          </a:p>
          <a:p>
            <a:endParaRPr lang="en-US" sz="2200" dirty="0"/>
          </a:p>
          <a:p>
            <a:r>
              <a:rPr lang="en-GB" sz="2000" dirty="0"/>
              <a:t>However the EFEE council really want to benefit from more input from the companies and individuals who do pay to be members.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916" y="6453336"/>
            <a:ext cx="4920947" cy="196131"/>
          </a:xfrm>
        </p:spPr>
        <p:txBody>
          <a:bodyPr/>
          <a:lstStyle/>
          <a:p>
            <a:r>
              <a:rPr lang="en-GB" b="1" dirty="0"/>
              <a:t>EFEE involvement for individual and cooperate members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178" b="46729"/>
          <a:stretch>
            <a:fillRect/>
          </a:stretch>
        </p:blipFill>
        <p:spPr bwMode="auto">
          <a:xfrm>
            <a:off x="179512" y="188640"/>
            <a:ext cx="73018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78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Meetings to attend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98" y="1700808"/>
            <a:ext cx="7777102" cy="4680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The council meets twice a year with committee meetings on the Friday, where the work is done prior to the Council meeting for ratification on the Saturday. </a:t>
            </a:r>
          </a:p>
          <a:p>
            <a:pPr>
              <a:buFont typeface="Wingdings" panose="05000000000000000000" pitchFamily="2" charset="2"/>
              <a:buChar char="ü"/>
            </a:pPr>
            <a:endParaRPr lang="da-DK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Members normally fly in on Thursday and out Sunday.</a:t>
            </a:r>
          </a:p>
          <a:p>
            <a:pPr>
              <a:buFont typeface="Wingdings" panose="05000000000000000000" pitchFamily="2" charset="2"/>
              <a:buChar char="ü"/>
            </a:pPr>
            <a:endParaRPr lang="da-DK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All attendees pay their own expenses for council meetings or in many cases their company does as it is an important work related event.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EFEE pays for travel and accommodation for Board representatives for the two additional Board meetings held between Council meetings in summer and winter.</a:t>
            </a:r>
            <a:endParaRPr lang="da-DK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916" y="6453336"/>
            <a:ext cx="4920947" cy="196131"/>
          </a:xfrm>
        </p:spPr>
        <p:txBody>
          <a:bodyPr/>
          <a:lstStyle/>
          <a:p>
            <a:r>
              <a:rPr lang="en-GB" b="1" dirty="0"/>
              <a:t>EFEE involvement for individual and cooperate members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178" b="46729"/>
          <a:stretch>
            <a:fillRect/>
          </a:stretch>
        </p:blipFill>
        <p:spPr bwMode="auto">
          <a:xfrm>
            <a:off x="179512" y="188640"/>
            <a:ext cx="73018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89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</TotalTime>
  <Words>717</Words>
  <Application>Microsoft Office PowerPoint</Application>
  <PresentationFormat>Bildspel på skärmen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Century Gothic</vt:lpstr>
      <vt:lpstr>Courier New</vt:lpstr>
      <vt:lpstr>Palatino Linotype</vt:lpstr>
      <vt:lpstr>Wingdings</vt:lpstr>
      <vt:lpstr>Executive</vt:lpstr>
      <vt:lpstr>EFEE involvement for individual and corperate members</vt:lpstr>
      <vt:lpstr>Organization and voting</vt:lpstr>
      <vt:lpstr>Facts</vt:lpstr>
      <vt:lpstr>Primary objective of EFEE</vt:lpstr>
      <vt:lpstr>Other objective include</vt:lpstr>
      <vt:lpstr>EU listens to EFEE</vt:lpstr>
      <vt:lpstr>The development of EFEE</vt:lpstr>
      <vt:lpstr>Come and make a difference</vt:lpstr>
      <vt:lpstr>Meetings to attend</vt:lpstr>
      <vt:lpstr>Benefits for the member</vt:lpstr>
      <vt:lpstr>Looking forward to see you</vt:lpstr>
    </vt:vector>
  </TitlesOfParts>
  <Company>NIRAS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EFEE involvement for individual and cooperate members</dc:title>
  <dc:creator>Johan Finsteen Gjødvad</dc:creator>
  <cp:lastModifiedBy>Roger</cp:lastModifiedBy>
  <cp:revision>12</cp:revision>
  <dcterms:created xsi:type="dcterms:W3CDTF">2017-08-14T05:37:50Z</dcterms:created>
  <dcterms:modified xsi:type="dcterms:W3CDTF">2018-02-17T11:41:05Z</dcterms:modified>
</cp:coreProperties>
</file>